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7" r:id="rId2"/>
    <p:sldId id="496" r:id="rId3"/>
    <p:sldId id="561" r:id="rId4"/>
    <p:sldId id="562" r:id="rId5"/>
    <p:sldId id="563" r:id="rId6"/>
    <p:sldId id="564" r:id="rId7"/>
    <p:sldId id="565" r:id="rId8"/>
    <p:sldId id="566" r:id="rId9"/>
    <p:sldId id="517" r:id="rId10"/>
    <p:sldId id="572" r:id="rId11"/>
    <p:sldId id="534" r:id="rId12"/>
    <p:sldId id="535" r:id="rId13"/>
    <p:sldId id="536" r:id="rId14"/>
    <p:sldId id="558" r:id="rId15"/>
    <p:sldId id="559" r:id="rId16"/>
    <p:sldId id="560" r:id="rId17"/>
    <p:sldId id="53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70" r:id="rId26"/>
    <p:sldId id="539" r:id="rId27"/>
    <p:sldId id="543" r:id="rId28"/>
    <p:sldId id="461" r:id="rId29"/>
    <p:sldId id="470" r:id="rId30"/>
    <p:sldId id="556" r:id="rId31"/>
    <p:sldId id="557" r:id="rId32"/>
    <p:sldId id="467" r:id="rId33"/>
    <p:sldId id="569" r:id="rId34"/>
    <p:sldId id="567" r:id="rId35"/>
    <p:sldId id="568" r:id="rId36"/>
    <p:sldId id="495" r:id="rId37"/>
    <p:sldId id="555" r:id="rId38"/>
  </p:sldIdLst>
  <p:sldSz cx="9144000" cy="6858000" type="overhead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0" autoAdjust="0"/>
    <p:restoredTop sz="72072" autoAdjust="0"/>
  </p:normalViewPr>
  <p:slideViewPr>
    <p:cSldViewPr>
      <p:cViewPr varScale="1">
        <p:scale>
          <a:sx n="99" d="100"/>
          <a:sy n="99" d="100"/>
        </p:scale>
        <p:origin x="107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9F3CF9-36B9-473A-A65C-993CDCA171C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09623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>
            <a:lvl1pPr algn="l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90170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>
            <a:lvl1pPr algn="r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EADB08E4-CDE6-4447-9A45-CA31614619FA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l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5A8441-FD0D-4A3F-B787-40A3F83585BC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78123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4D72-F246-41EE-8B6D-F2FB4B6D4FDB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3635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CE16-1538-43EA-A9B3-0F9DB29E595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5016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61EB-F1D9-495A-B5BE-D555933E51B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1628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65FC-57DC-4787-873A-51D441D8F93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7689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EF0BB-ABBA-42C0-A5B1-3FDE121AA13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444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85EB-CA40-4DD3-82B8-0C2A584D8944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3266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D106-E68A-472B-ADDA-95579C27850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197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DE3CB-0F0A-49EF-A206-53B50B12FFD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965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930A0-1F6B-4A2E-877C-EAF6A133DE13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3494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1542-E95F-4AFB-AD08-715DB81B251A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7586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E38E1-904D-4996-9AF7-FB3D12CA81DA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3102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73796480-6A2D-4889-8BAF-F213306E285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anose="05010101010101010101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75000"/>
        <a:buFont typeface="Monotype Sorts" panose="05010101010101010101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anose="05010101010101010101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fi/url?sa=i&amp;rct=j&amp;q=&amp;esrc=s&amp;frm=1&amp;source=images&amp;cd=&amp;cad=rja&amp;docid=IEySvHvOn9NX7M&amp;tbnid=jS0hCrlBmYmN7M:&amp;ved=0CAUQjRw&amp;url=http://jamanetwork.com/article.aspx?articleid%3D1199149&amp;ei=5hs8UrE6w9HhBK3MgJgK&amp;bvm=bv.52434380,d.bGE&amp;psig=AFQjCNGGJrNlvXLO7Mh-fNXEH0K_mMck-A&amp;ust=137975740999985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fi/url?sa=i&amp;rct=j&amp;q=&amp;esrc=s&amp;frm=1&amp;source=images&amp;cd=&amp;cad=rja&amp;docid=wXlz7MzAJjpZbM&amp;tbnid=KtOSHlYlV7C4WM:&amp;ved=0CAUQjRw&amp;url=http://www.bayesian-inference.com/samplesize&amp;ei=09g7UqOZEeG44ATWp4HQCg&amp;psig=AFQjCNGwrBOLE1ekcYj9ei6K_8r5Jz3l5A&amp;ust=137974022565630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fi/url?sa=i&amp;rct=j&amp;q=&amp;esrc=s&amp;frm=1&amp;source=images&amp;cd=&amp;cad=rja&amp;docid=CBNsNHRg_S3saM&amp;tbnid=1adk6Dor6G5iCM:&amp;ved=0CAUQjRw&amp;url=https://twitter.com/CONSORTing&amp;ei=2tc7UpX5IemN4AS6roHgDA&amp;psig=AFQjCNHhey5x7655TExbl-SzXLkgIz9tTA&amp;ust=137973997612302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4213" y="1700213"/>
            <a:ext cx="7786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800" b="1">
                <a:solidFill>
                  <a:schemeClr val="bg1"/>
                </a:solidFill>
              </a:rPr>
              <a:t>Interventiotutkimukseen liittyvät tilastotieteelliset näkökohdat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428750" y="5105400"/>
            <a:ext cx="73199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anose="05010101010101010101" pitchFamily="2" charset="2"/>
              <a:buNone/>
            </a:pPr>
            <a:r>
              <a:rPr lang="fi-FI" altLang="fi-FI" sz="2000" b="1">
                <a:solidFill>
                  <a:schemeClr val="bg1"/>
                </a:solidFill>
              </a:rPr>
              <a:t>Jouko Miettunen, Professori, Akatemiatutkija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Elinikäisen terveyden tutkimusyksikkö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Oulun yliopisto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jouko.miettunen@oulu.fi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2124075" y="9525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Satunnaistaminen</a:t>
            </a: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1187450" y="981075"/>
            <a:ext cx="748823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z="2400" smtClean="0">
                <a:solidFill>
                  <a:schemeClr val="bg1"/>
                </a:solidFill>
              </a:rPr>
              <a:t>Randomisoitu</a:t>
            </a:r>
          </a:p>
          <a:p>
            <a:pPr lvl="1">
              <a:lnSpc>
                <a:spcPct val="150000"/>
              </a:lnSpc>
            </a:pPr>
            <a:r>
              <a:rPr lang="fi-FI" altLang="fi-FI" sz="2400" smtClean="0">
                <a:solidFill>
                  <a:schemeClr val="bg1"/>
                </a:solidFill>
              </a:rPr>
              <a:t>Yksinkertainen 1:1</a:t>
            </a:r>
          </a:p>
          <a:p>
            <a:pPr lvl="1">
              <a:lnSpc>
                <a:spcPct val="150000"/>
              </a:lnSpc>
            </a:pPr>
            <a:r>
              <a:rPr lang="fi-FI" altLang="fi-FI" sz="2400" smtClean="0">
                <a:solidFill>
                  <a:schemeClr val="bg1"/>
                </a:solidFill>
              </a:rPr>
              <a:t>Rajoitettu (</a:t>
            </a:r>
            <a:r>
              <a:rPr lang="fi-FI" altLang="fi-FI" sz="2400" i="1" smtClean="0">
                <a:solidFill>
                  <a:schemeClr val="bg1"/>
                </a:solidFill>
              </a:rPr>
              <a:t>restricted</a:t>
            </a:r>
            <a:r>
              <a:rPr lang="fi-FI" altLang="fi-FI" sz="2400" smtClean="0">
                <a:solidFill>
                  <a:schemeClr val="bg1"/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fi-FI" altLang="fi-FI" sz="2000" smtClean="0">
                <a:solidFill>
                  <a:schemeClr val="bg1"/>
                </a:solidFill>
              </a:rPr>
              <a:t>Taataan että randomisointi suhde säilyy tasaisena (yleensä 1:1) (</a:t>
            </a:r>
            <a:r>
              <a:rPr lang="fi-FI" altLang="fi-FI" sz="2000" i="1" smtClean="0">
                <a:solidFill>
                  <a:schemeClr val="bg1"/>
                </a:solidFill>
              </a:rPr>
              <a:t>blocked</a:t>
            </a:r>
            <a:r>
              <a:rPr lang="fi-FI" altLang="fi-FI" sz="2000" smtClean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fi-FI" altLang="fi-FI" sz="2400" smtClean="0">
                <a:solidFill>
                  <a:schemeClr val="bg1"/>
                </a:solidFill>
              </a:rPr>
              <a:t>Strafioitu satunnaistaminen</a:t>
            </a:r>
          </a:p>
          <a:p>
            <a:pPr lvl="2">
              <a:lnSpc>
                <a:spcPct val="150000"/>
              </a:lnSpc>
            </a:pPr>
            <a:r>
              <a:rPr lang="fi-FI" altLang="fi-FI" sz="2000" smtClean="0">
                <a:solidFill>
                  <a:schemeClr val="bg1"/>
                </a:solidFill>
              </a:rPr>
              <a:t>Esim. iän tai taudin vakavuuden mukaan</a:t>
            </a:r>
          </a:p>
          <a:p>
            <a:pPr lvl="1">
              <a:lnSpc>
                <a:spcPct val="150000"/>
              </a:lnSpc>
            </a:pPr>
            <a:r>
              <a:rPr lang="fi-FI" altLang="fi-FI" sz="2400" smtClean="0">
                <a:solidFill>
                  <a:schemeClr val="bg1"/>
                </a:solidFill>
              </a:rPr>
              <a:t>Minimisaatio (</a:t>
            </a:r>
            <a:r>
              <a:rPr lang="fi-FI" altLang="fi-FI" sz="2400" i="1" smtClean="0">
                <a:solidFill>
                  <a:schemeClr val="bg1"/>
                </a:solidFill>
              </a:rPr>
              <a:t>minimisation</a:t>
            </a:r>
            <a:r>
              <a:rPr lang="fi-FI" altLang="fi-FI" sz="2400" smtClean="0">
                <a:solidFill>
                  <a:schemeClr val="bg1"/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fi-FI" altLang="fi-FI" sz="2000" smtClean="0">
                <a:solidFill>
                  <a:schemeClr val="bg1"/>
                </a:solidFill>
              </a:rPr>
              <a:t>Ei satunnaistamista, pyritään säilyttämään ryhmät samankokoisina</a:t>
            </a:r>
          </a:p>
          <a:p>
            <a:pPr lvl="1">
              <a:lnSpc>
                <a:spcPct val="150000"/>
              </a:lnSpc>
            </a:pPr>
            <a:endParaRPr lang="fi-FI" altLang="fi-FI" sz="2400" smtClean="0">
              <a:solidFill>
                <a:schemeClr val="bg1"/>
              </a:solidFill>
            </a:endParaRPr>
          </a:p>
        </p:txBody>
      </p:sp>
      <p:sp>
        <p:nvSpPr>
          <p:cNvPr id="13316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5ABD12-34CC-4597-93F3-F2D5E7AE5B76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48488" y="62563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69CB98-62D0-4569-96FF-FAC92567E5A7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92150"/>
            <a:ext cx="91440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32138" y="120650"/>
            <a:ext cx="2879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i-FI" sz="4800" b="1">
                <a:solidFill>
                  <a:schemeClr val="bg1"/>
                </a:solidFill>
                <a:latin typeface="Arial Narrow" panose="020B0606020202030204" pitchFamily="34" charset="0"/>
              </a:rPr>
              <a:t>Results</a:t>
            </a:r>
            <a:endParaRPr lang="en-US" altLang="fi-FI" sz="48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987675" y="6278563"/>
            <a:ext cx="653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</a:rPr>
              <a:t>www.consort-statement.org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A631E2-7F8A-48D0-B564-234A9914B2A6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92150"/>
            <a:ext cx="91440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ubtitle 2"/>
          <p:cNvSpPr txBox="1">
            <a:spLocks/>
          </p:cNvSpPr>
          <p:nvPr/>
        </p:nvSpPr>
        <p:spPr bwMode="auto">
          <a:xfrm>
            <a:off x="601663" y="4221163"/>
            <a:ext cx="8137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tilastomenetelmät esitettävä selkeästi</a:t>
            </a:r>
          </a:p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luottamusvälit ensisijainen vaikutuksen varmuuden kuvaaja</a:t>
            </a:r>
          </a:p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tarkat p-arvot (ei &lt;0.05 tms.)</a:t>
            </a:r>
          </a:p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endParaRPr lang="fi-FI" altLang="fi-FI">
              <a:solidFill>
                <a:schemeClr val="bg1"/>
              </a:solidFill>
            </a:endParaRPr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3132138" y="120650"/>
            <a:ext cx="2879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i-FI" sz="4800" b="1">
                <a:solidFill>
                  <a:schemeClr val="bg1"/>
                </a:solidFill>
                <a:latin typeface="Arial Narrow" panose="020B0606020202030204" pitchFamily="34" charset="0"/>
              </a:rPr>
              <a:t>Results</a:t>
            </a:r>
            <a:endParaRPr lang="en-US" altLang="fi-FI" sz="48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987675" y="6278563"/>
            <a:ext cx="653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</a:rPr>
              <a:t>www.consort-statement.org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B97238-6679-4979-B597-2D9AF7443B3E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81672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373688"/>
            <a:ext cx="62388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1403350" y="5949950"/>
            <a:ext cx="5557838" cy="3698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solidFill>
                  <a:schemeClr val="bg1"/>
                </a:solidFill>
              </a:rPr>
              <a:t>Tom Lang. Croatian Medical Journal 2004;45:361-70</a:t>
            </a:r>
          </a:p>
        </p:txBody>
      </p:sp>
      <p:sp>
        <p:nvSpPr>
          <p:cNvPr id="16390" name="Tekstikehys 5"/>
          <p:cNvSpPr txBox="1">
            <a:spLocks noChangeArrowheads="1"/>
          </p:cNvSpPr>
          <p:nvPr/>
        </p:nvSpPr>
        <p:spPr bwMode="auto">
          <a:xfrm>
            <a:off x="1136650" y="6453188"/>
            <a:ext cx="624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chemeClr val="bg1"/>
                </a:solidFill>
              </a:rPr>
              <a:t> - mikäli ennustetekijä, voidaan vakioida analyyseissä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908294-2662-4308-9E5E-966FF53ABCD6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8597" r="3590"/>
          <a:stretch>
            <a:fillRect/>
          </a:stretch>
        </p:blipFill>
        <p:spPr bwMode="auto">
          <a:xfrm>
            <a:off x="28575" y="3141663"/>
            <a:ext cx="89582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350"/>
            <a:ext cx="99012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50825" y="1844675"/>
            <a:ext cx="26654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7D35CA-BE76-4891-8887-8AFECC129F87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350"/>
            <a:ext cx="99012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1844675"/>
            <a:ext cx="26654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/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7575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D91F5-765B-4657-BF57-0C3080EBB7FA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350"/>
            <a:ext cx="99012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0825" y="1844675"/>
            <a:ext cx="26654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/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946400"/>
            <a:ext cx="87042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114925"/>
            <a:ext cx="87042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F2FEFE-FA92-4E47-BE88-9276C4F798F0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214563" y="195263"/>
            <a:ext cx="428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 b="1">
                <a:solidFill>
                  <a:schemeClr val="bg1"/>
                </a:solidFill>
              </a:rPr>
              <a:t>Intention-to-treat</a:t>
            </a:r>
          </a:p>
        </p:txBody>
      </p:sp>
      <p:sp>
        <p:nvSpPr>
          <p:cNvPr id="20484" name="Subtitle 2"/>
          <p:cNvSpPr txBox="1">
            <a:spLocks/>
          </p:cNvSpPr>
          <p:nvPr/>
        </p:nvSpPr>
        <p:spPr bwMode="auto">
          <a:xfrm>
            <a:off x="582613" y="903288"/>
            <a:ext cx="8137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altLang="fi-FI" sz="2000">
                <a:solidFill>
                  <a:schemeClr val="bg1"/>
                </a:solidFill>
              </a:rPr>
              <a:t>Hoitoaikeen mukainen analyysi eli tulokset analysoidaan alkuperäisen satunnaistamisen mukaan ei toteutuneen hoidon mukaan!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i-FI" altLang="fi-FI" sz="2000">
              <a:solidFill>
                <a:schemeClr val="bg1"/>
              </a:solidFill>
            </a:endParaRPr>
          </a:p>
        </p:txBody>
      </p:sp>
      <p:pic>
        <p:nvPicPr>
          <p:cNvPr id="20485" name="Picture 6" descr="http://jama.jamanetwork.com/data/journals/jama/24277/m_jmn120028f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9588"/>
            <a:ext cx="4329113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95288" y="3344863"/>
            <a:ext cx="2986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rgbClr val="FF0000"/>
                </a:solidFill>
              </a:rPr>
              <a:t>säilyttää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rgbClr val="FF0000"/>
                </a:solidFill>
              </a:rPr>
              <a:t>satunnaistamisen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rgbClr val="FF0000"/>
                </a:solidFill>
              </a:rPr>
              <a:t>vaikutuksen!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C5F2C4-31D9-427B-ADC9-15CA6EEC68E8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3132138" y="476250"/>
            <a:ext cx="5734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i-FI" sz="4800" b="1">
                <a:solidFill>
                  <a:schemeClr val="bg1"/>
                </a:solidFill>
                <a:latin typeface="Arial Narrow" panose="020B0606020202030204" pitchFamily="34" charset="0"/>
              </a:rPr>
              <a:t>Otoskoko</a:t>
            </a:r>
            <a:endParaRPr lang="en-US" altLang="fi-FI" sz="48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1508" name="Picture 2" descr="http://www.bayesian-inference.com/images/ban-samplesiz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74263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6D1A57-97EC-4D71-B7D6-6795C9B04531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2195513" y="260350"/>
            <a:ext cx="639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800" b="1">
                <a:solidFill>
                  <a:schemeClr val="bg1"/>
                </a:solidFill>
                <a:latin typeface="Arial Narrow" panose="020B0606020202030204" pitchFamily="34" charset="0"/>
              </a:rPr>
              <a:t>Power analysis - otoskokolaskelma</a:t>
            </a:r>
          </a:p>
        </p:txBody>
      </p:sp>
      <p:sp>
        <p:nvSpPr>
          <p:cNvPr id="22532" name="Subtitle 2"/>
          <p:cNvSpPr txBox="1">
            <a:spLocks/>
          </p:cNvSpPr>
          <p:nvPr/>
        </p:nvSpPr>
        <p:spPr bwMode="auto">
          <a:xfrm>
            <a:off x="1476375" y="2060575"/>
            <a:ext cx="63357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huolelliset aineistokokolaskelmat tulisi sisällyttää jokaiseen hyvin tehtyyn tutkimussuunnitelmaan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tutkimuksia tehdään paljon liian pienillä aineistoilla!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096000" cy="1143000"/>
          </a:xfrm>
        </p:spPr>
        <p:txBody>
          <a:bodyPr/>
          <a:lstStyle/>
          <a:p>
            <a:pPr algn="ctr"/>
            <a:r>
              <a:rPr lang="fi-FI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Esityksen sisältö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1700213"/>
            <a:ext cx="6192838" cy="4114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3200" smtClean="0">
                <a:solidFill>
                  <a:schemeClr val="bg1"/>
                </a:solidFill>
              </a:rPr>
              <a:t>Tilastotieteen etiikka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3200" smtClean="0">
                <a:solidFill>
                  <a:schemeClr val="bg1"/>
                </a:solidFill>
              </a:rPr>
              <a:t>Tilastoraportoinnin ohjeita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2800" smtClean="0">
                <a:solidFill>
                  <a:schemeClr val="bg1"/>
                </a:solidFill>
              </a:rPr>
              <a:t>CONSORT &amp; TREND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3200" smtClean="0">
                <a:solidFill>
                  <a:schemeClr val="bg1"/>
                </a:solidFill>
              </a:rPr>
              <a:t>Voimalaskelmat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3200" smtClean="0">
                <a:solidFill>
                  <a:schemeClr val="bg1"/>
                </a:solidFill>
              </a:rPr>
              <a:t>Monitestaus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i-FI" altLang="fi-FI" sz="32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i-FI" altLang="fi-FI" sz="3200" smtClean="0">
              <a:solidFill>
                <a:schemeClr val="bg1"/>
              </a:solidFill>
            </a:endParaRPr>
          </a:p>
        </p:txBody>
      </p:sp>
      <p:sp>
        <p:nvSpPr>
          <p:cNvPr id="5124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C5EBE3-753B-47AB-A3E7-1BED62FC531E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F2360D-88E5-4370-BF89-A2B227A6734B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1331913" y="260350"/>
            <a:ext cx="639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800" b="1">
                <a:solidFill>
                  <a:schemeClr val="bg1"/>
                </a:solidFill>
                <a:latin typeface="Arial Narrow" panose="020B0606020202030204" pitchFamily="34" charset="0"/>
              </a:rPr>
              <a:t>Power analysis - otoskokolaskelma</a:t>
            </a:r>
          </a:p>
        </p:txBody>
      </p:sp>
      <p:sp>
        <p:nvSpPr>
          <p:cNvPr id="23556" name="Subtitle 2"/>
          <p:cNvSpPr txBox="1">
            <a:spLocks/>
          </p:cNvSpPr>
          <p:nvPr/>
        </p:nvSpPr>
        <p:spPr bwMode="auto">
          <a:xfrm>
            <a:off x="1258888" y="1773238"/>
            <a:ext cx="6335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fi-FI" sz="2000">
                <a:solidFill>
                  <a:schemeClr val="bg1"/>
                </a:solidFill>
              </a:rPr>
              <a:t>Kliinisten kokeiden otoskoot ovat pieniä, esim.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fi-FI" sz="2000">
                <a:solidFill>
                  <a:schemeClr val="bg1"/>
                </a:solidFill>
              </a:rPr>
              <a:t>nivelreuman hoidossa mediaani otoskoko 54 potilasta (196 koetta)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fi-FI" sz="2000">
                <a:solidFill>
                  <a:schemeClr val="bg1"/>
                </a:solidFill>
              </a:rPr>
              <a:t>Ihotaudeissa mediaani 46 potilasta (73 koetta)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fi-FI" sz="2000">
                <a:solidFill>
                  <a:schemeClr val="bg1"/>
                </a:solidFill>
              </a:rPr>
              <a:t>skitsofreniassa 65 potilasta (2000 koetta)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sz="2000">
                <a:solidFill>
                  <a:schemeClr val="bg1"/>
                </a:solidFill>
              </a:rPr>
              <a:t>Otoskokoa perustellaan erittäin harvoin!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sz="2000">
                <a:solidFill>
                  <a:schemeClr val="bg1"/>
                </a:solidFill>
              </a:rPr>
              <a:t>Voiman post hoc laskeminen on turhaa, luottamusvälit kertovat voimasta</a:t>
            </a:r>
            <a:endParaRPr lang="fi-FI" altLang="fi-FI" sz="2000">
              <a:solidFill>
                <a:schemeClr val="bg1"/>
              </a:solidFill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555875" y="6176963"/>
            <a:ext cx="457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chemeClr val="bg1"/>
                </a:solidFill>
              </a:rPr>
              <a:t>Moher ym. CONSORT statement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9484C6-73D9-46E1-9D3F-DF218DC43305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1427163" y="60325"/>
            <a:ext cx="639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800" b="1">
                <a:solidFill>
                  <a:schemeClr val="bg1"/>
                </a:solidFill>
                <a:latin typeface="Arial Narrow" panose="020B0606020202030204" pitchFamily="34" charset="0"/>
              </a:rPr>
              <a:t>Power analysis - otoskokolaskelma</a:t>
            </a:r>
          </a:p>
        </p:txBody>
      </p:sp>
      <p:sp>
        <p:nvSpPr>
          <p:cNvPr id="24580" name="Subtitle 2"/>
          <p:cNvSpPr txBox="1">
            <a:spLocks/>
          </p:cNvSpPr>
          <p:nvPr/>
        </p:nvSpPr>
        <p:spPr bwMode="auto">
          <a:xfrm>
            <a:off x="1490663" y="1341438"/>
            <a:ext cx="6335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Tarvittavat tiedot</a:t>
            </a:r>
          </a:p>
          <a:p>
            <a:pPr lvl="1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sz="2400">
                <a:solidFill>
                  <a:schemeClr val="bg1"/>
                </a:solidFill>
              </a:rPr>
              <a:t>Henkilöiden määrä</a:t>
            </a:r>
          </a:p>
          <a:p>
            <a:pPr lvl="1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sz="2400">
                <a:solidFill>
                  <a:schemeClr val="bg1"/>
                </a:solidFill>
              </a:rPr>
              <a:t>Tärkeimmän vasteen esiintyvyys, jakauma (odotettu tapahtumien määrä)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Tehtävät oletukset</a:t>
            </a:r>
          </a:p>
          <a:p>
            <a:pPr lvl="1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sz="2400">
                <a:solidFill>
                  <a:schemeClr val="bg1"/>
                </a:solidFill>
              </a:rPr>
              <a:t>Vaikutuksen suuruus</a:t>
            </a:r>
          </a:p>
          <a:p>
            <a:pPr lvl="1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sz="2400">
                <a:solidFill>
                  <a:schemeClr val="bg1"/>
                </a:solidFill>
              </a:rPr>
              <a:t>Merkitsevyystaso (</a:t>
            </a:r>
            <a:r>
              <a:rPr lang="el-GR" altLang="fi-FI" sz="2400">
                <a:solidFill>
                  <a:schemeClr val="bg1"/>
                </a:solidFill>
              </a:rPr>
              <a:t>α</a:t>
            </a:r>
            <a:r>
              <a:rPr lang="fi-FI" altLang="fi-FI" sz="2400">
                <a:solidFill>
                  <a:schemeClr val="bg1"/>
                </a:solidFill>
              </a:rPr>
              <a:t>)</a:t>
            </a:r>
            <a:endParaRPr lang="el-GR" altLang="fi-FI" sz="240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sz="2400">
                <a:solidFill>
                  <a:schemeClr val="bg1"/>
                </a:solidFill>
              </a:rPr>
              <a:t>Tilastollinen voima (1-</a:t>
            </a:r>
            <a:r>
              <a:rPr lang="el-GR" altLang="fi-FI" sz="2400">
                <a:solidFill>
                  <a:schemeClr val="bg1"/>
                </a:solidFill>
              </a:rPr>
              <a:t>β</a:t>
            </a:r>
            <a:r>
              <a:rPr lang="fi-FI" altLang="fi-FI" sz="2400">
                <a:solidFill>
                  <a:schemeClr val="bg1"/>
                </a:solidFill>
              </a:rPr>
              <a:t>)</a:t>
            </a:r>
            <a:endParaRPr lang="el-GR" altLang="fi-FI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endParaRPr lang="fi-FI" alt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F75C8B-EB19-4DE5-B819-558FA7242D88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838" y="5732463"/>
            <a:ext cx="8694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Suresh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KP &amp;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Chandrashekara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S.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Sample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size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estimation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and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power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analysis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for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clinical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research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studies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. J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Hum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Reprod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Sci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2012; 5(1): 7–13. </a:t>
            </a:r>
          </a:p>
        </p:txBody>
      </p:sp>
      <p:sp>
        <p:nvSpPr>
          <p:cNvPr id="25604" name="Subtitle 2"/>
          <p:cNvSpPr txBox="1">
            <a:spLocks/>
          </p:cNvSpPr>
          <p:nvPr/>
        </p:nvSpPr>
        <p:spPr bwMode="auto">
          <a:xfrm>
            <a:off x="638175" y="476250"/>
            <a:ext cx="81375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2950" indent="-3429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Tutkimusasetelma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2400">
                <a:solidFill>
                  <a:schemeClr val="bg1"/>
                </a:solidFill>
              </a:rPr>
              <a:t>Kliinisessä kokeessa pienempi otoskoko riittää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Varianssin merkitys</a:t>
            </a:r>
          </a:p>
          <a:p>
            <a:pPr lvl="2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Isompi varianssi vaatii isomman aineiston ryhmien eron tunnistamiseksi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Oletettava vaikutus eli </a:t>
            </a:r>
            <a:r>
              <a:rPr lang="fi-FI" altLang="fi-FI" i="1">
                <a:solidFill>
                  <a:schemeClr val="bg1"/>
                </a:solidFill>
              </a:rPr>
              <a:t>effect size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>
                <a:solidFill>
                  <a:schemeClr val="bg1"/>
                </a:solidFill>
              </a:rPr>
              <a:t>Seurantatutkimuksissa huomioitava kato!</a:t>
            </a:r>
            <a:endParaRPr lang="el-GR" altLang="fi-FI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i-FI" altLang="fi-FI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i-FI" alt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D2FC2D-273C-4E29-9D57-C233868D9408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5949950"/>
            <a:ext cx="86947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Suresh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KP &amp;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Chandrashekara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S.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Sample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size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estimation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and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power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analysis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for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clinical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research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studies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. J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Hum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Reprod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Sci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2012; 5(1): 7–13. </a:t>
            </a:r>
          </a:p>
        </p:txBody>
      </p:sp>
      <p:sp>
        <p:nvSpPr>
          <p:cNvPr id="36868" name="Subtitle 2"/>
          <p:cNvSpPr txBox="1">
            <a:spLocks/>
          </p:cNvSpPr>
          <p:nvPr/>
        </p:nvSpPr>
        <p:spPr bwMode="auto">
          <a:xfrm>
            <a:off x="601663" y="398463"/>
            <a:ext cx="8137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altLang="fi-FI" sz="2800" dirty="0">
                <a:solidFill>
                  <a:schemeClr val="bg1"/>
                </a:solidFill>
              </a:rPr>
              <a:t>Alpha eli merkitsevyystaso (esim. 0.05 tai 5%)</a:t>
            </a:r>
          </a:p>
          <a:p>
            <a:pPr marL="800100" lvl="1" indent="-342900">
              <a:spcBef>
                <a:spcPct val="20000"/>
              </a:spcBef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i-FI" sz="2400" dirty="0" err="1">
                <a:solidFill>
                  <a:schemeClr val="bg1"/>
                </a:solidFill>
              </a:rPr>
              <a:t>Todennäköisyys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etä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ero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löytyy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vaikka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sitä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ei</a:t>
            </a:r>
            <a:r>
              <a:rPr lang="en-US" altLang="fi-FI" sz="2400" dirty="0">
                <a:solidFill>
                  <a:schemeClr val="bg1"/>
                </a:solidFill>
              </a:rPr>
              <a:t> ole </a:t>
            </a:r>
            <a:r>
              <a:rPr lang="en-US" altLang="fi-FI" sz="2400" dirty="0" err="1">
                <a:solidFill>
                  <a:schemeClr val="bg1"/>
                </a:solidFill>
              </a:rPr>
              <a:t>olemassa</a:t>
            </a:r>
            <a:r>
              <a:rPr lang="en-US" altLang="fi-FI" sz="2400" dirty="0">
                <a:solidFill>
                  <a:schemeClr val="bg1"/>
                </a:solidFill>
              </a:rPr>
              <a:t> (</a:t>
            </a:r>
            <a:r>
              <a:rPr lang="en-US" altLang="fi-FI" sz="2400" dirty="0" err="1">
                <a:solidFill>
                  <a:schemeClr val="bg1"/>
                </a:solidFill>
              </a:rPr>
              <a:t>väärä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positiivinen</a:t>
            </a:r>
            <a:r>
              <a:rPr lang="en-US" altLang="fi-FI" sz="2400" dirty="0">
                <a:solidFill>
                  <a:schemeClr val="bg1"/>
                </a:solidFill>
              </a:rPr>
              <a:t> </a:t>
            </a:r>
            <a:r>
              <a:rPr lang="en-US" altLang="fi-FI" sz="2400" dirty="0" err="1">
                <a:solidFill>
                  <a:schemeClr val="bg1"/>
                </a:solidFill>
              </a:rPr>
              <a:t>löydös</a:t>
            </a:r>
            <a:r>
              <a:rPr lang="en-US" altLang="fi-FI" sz="24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altLang="fi-FI" sz="2800" dirty="0" err="1">
                <a:solidFill>
                  <a:schemeClr val="bg1"/>
                </a:solidFill>
              </a:rPr>
              <a:t>Beta</a:t>
            </a:r>
            <a:r>
              <a:rPr lang="fi-FI" altLang="fi-FI" sz="2800" dirty="0">
                <a:solidFill>
                  <a:schemeClr val="bg1"/>
                </a:solidFill>
              </a:rPr>
              <a:t> eli voima (</a:t>
            </a:r>
            <a:r>
              <a:rPr lang="fi-FI" altLang="fi-FI" sz="2800" dirty="0" err="1">
                <a:solidFill>
                  <a:schemeClr val="bg1"/>
                </a:solidFill>
              </a:rPr>
              <a:t>power</a:t>
            </a:r>
            <a:r>
              <a:rPr lang="fi-FI" altLang="fi-FI" sz="2800" dirty="0">
                <a:solidFill>
                  <a:schemeClr val="bg1"/>
                </a:solidFill>
              </a:rPr>
              <a:t>) (esim. 0.8 tai 80%)</a:t>
            </a:r>
          </a:p>
          <a:p>
            <a:pPr marL="800100" lvl="1" indent="-342900">
              <a:spcBef>
                <a:spcPct val="20000"/>
              </a:spcBef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solidFill>
                  <a:schemeClr val="bg1"/>
                </a:solidFill>
              </a:rPr>
              <a:t>Todennäköisyys jolla ero löytyy jos se on olemassa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altLang="fi-FI" sz="24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solidFill>
                  <a:schemeClr val="bg1"/>
                </a:solidFill>
              </a:rPr>
              <a:t>Välianalyysi ”</a:t>
            </a:r>
            <a:r>
              <a:rPr lang="fi-FI" altLang="fi-FI" sz="2400" i="1" dirty="0" err="1">
                <a:solidFill>
                  <a:schemeClr val="bg1"/>
                </a:solidFill>
              </a:rPr>
              <a:t>interim</a:t>
            </a:r>
            <a:r>
              <a:rPr lang="fi-FI" altLang="fi-FI" sz="2400" i="1" dirty="0">
                <a:solidFill>
                  <a:schemeClr val="bg1"/>
                </a:solidFill>
              </a:rPr>
              <a:t> </a:t>
            </a:r>
            <a:r>
              <a:rPr lang="fi-FI" altLang="fi-FI" sz="2400" i="1" dirty="0" err="1">
                <a:solidFill>
                  <a:schemeClr val="bg1"/>
                </a:solidFill>
              </a:rPr>
              <a:t>analysis</a:t>
            </a:r>
            <a:r>
              <a:rPr lang="fi-FI" altLang="fi-FI" sz="2400" dirty="0">
                <a:solidFill>
                  <a:schemeClr val="bg1"/>
                </a:solidFill>
              </a:rPr>
              <a:t>” on mikä tahansa etukäteen suunniteltu kliinisen tutkimuksen kuluessa suoritettu analyysi. 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solidFill>
                  <a:schemeClr val="bg1"/>
                </a:solidFill>
              </a:rPr>
              <a:t>Syyt suorittamiseen ovat joko eettisiä tai taloudellisia.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solidFill>
                  <a:schemeClr val="bg1"/>
                </a:solidFill>
              </a:rPr>
              <a:t>α - virhe kasvaa. Voima ei ehkä riittävä?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altLang="fi-FI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0850" y="669925"/>
            <a:ext cx="4841875" cy="4114800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Useita eri tilanteita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Keskiarvojen ero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Suhteellisten osuuksien ero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Monimuuttujamallit?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fi-FI" altLang="fi-FI" smtClean="0">
              <a:solidFill>
                <a:schemeClr val="bg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Erilaisia ohjelmia voiman laskemiseksi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Useita nettilaskureita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Spesifejä ohjelmia 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fi-FI" altLang="fi-FI" smtClean="0">
                <a:solidFill>
                  <a:schemeClr val="bg1"/>
                </a:solidFill>
              </a:rPr>
              <a:t>SPSS sample power, …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660C2E-17D7-40CA-B68A-1EE302C15924}" type="slidenum">
              <a:rPr lang="en-US" altLang="fi-FI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fi-FI" sz="1400" smtClean="0">
              <a:solidFill>
                <a:schemeClr val="bg1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468313" y="6037263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solidFill>
                  <a:schemeClr val="bg1"/>
                </a:solidFill>
              </a:rPr>
              <a:t>http://homepage.stat.uiowa.edu/~rlenth/Power/index.html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18576" r="46484" b="34984"/>
          <a:stretch>
            <a:fillRect/>
          </a:stretch>
        </p:blipFill>
        <p:spPr bwMode="auto">
          <a:xfrm>
            <a:off x="5724525" y="404813"/>
            <a:ext cx="310197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067175" y="5013325"/>
            <a:ext cx="1225550" cy="78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CF2377-B21E-43AF-A2A3-AE08054A0B27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5969000"/>
            <a:ext cx="8694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Suresh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KP &amp;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Chandrashekara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S.  J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Hum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Reprod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Sci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2012; 5: 7–13. </a:t>
            </a:r>
          </a:p>
        </p:txBody>
      </p:sp>
      <p:sp>
        <p:nvSpPr>
          <p:cNvPr id="28676" name="Subtitle 2"/>
          <p:cNvSpPr txBox="1">
            <a:spLocks/>
          </p:cNvSpPr>
          <p:nvPr/>
        </p:nvSpPr>
        <p:spPr bwMode="auto">
          <a:xfrm>
            <a:off x="638175" y="765175"/>
            <a:ext cx="83994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2950" indent="-3429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i-FI" altLang="fi-FI">
                <a:solidFill>
                  <a:schemeClr val="bg1"/>
                </a:solidFill>
              </a:rPr>
              <a:t>Tutkimusasetelma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Kliinisissä kokeissa pienempi otoskoko on riittävä</a:t>
            </a:r>
          </a:p>
          <a:p>
            <a:pPr>
              <a:lnSpc>
                <a:spcPct val="150000"/>
              </a:lnSpc>
            </a:pPr>
            <a:r>
              <a:rPr lang="fi-FI" altLang="fi-FI">
                <a:solidFill>
                  <a:schemeClr val="bg1"/>
                </a:solidFill>
              </a:rPr>
              <a:t>Varianssi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Suurempi varianssi vaatii isompaa aineistoa ryhmäerojen löytämiseksi</a:t>
            </a:r>
          </a:p>
          <a:p>
            <a:pPr>
              <a:lnSpc>
                <a:spcPct val="150000"/>
              </a:lnSpc>
            </a:pPr>
            <a:r>
              <a:rPr lang="fi-FI" altLang="fi-FI">
                <a:solidFill>
                  <a:schemeClr val="bg1"/>
                </a:solidFill>
              </a:rPr>
              <a:t>Seurantatutkimukset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Huomioi kato (muutot, kuolemat, kieltäytymiset)</a:t>
            </a:r>
            <a:endParaRPr lang="el-GR" altLang="fi-FI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i-FI" alt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4606925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Kadon vaikutus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D8758E-5168-4F6E-B2BD-0B35313A5EEF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611188" y="1125538"/>
            <a:ext cx="8064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altLang="fi-FI">
                <a:solidFill>
                  <a:schemeClr val="bg1"/>
                </a:solidFill>
                <a:latin typeface="Times New Roman" panose="02020603050405020304" pitchFamily="18" charset="0"/>
              </a:rPr>
              <a:t>Potilaat ja lääkärit osallistuvat huonosti kliinisiin kokeisiin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altLang="fi-FI">
                <a:solidFill>
                  <a:schemeClr val="bg1"/>
                </a:solidFill>
                <a:latin typeface="Times New Roman" panose="02020603050405020304" pitchFamily="18" charset="0"/>
              </a:rPr>
              <a:t>Lääkäri haluavat päättää potilaidensa hoidosta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fi-FI">
                <a:solidFill>
                  <a:schemeClr val="bg1"/>
                </a:solidFill>
                <a:latin typeface="Times New Roman" panose="02020603050405020304" pitchFamily="18" charset="0"/>
              </a:rPr>
              <a:t>Usko standardihoitoon on vahva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altLang="fi-FI">
                <a:solidFill>
                  <a:schemeClr val="bg1"/>
                </a:solidFill>
                <a:latin typeface="Times New Roman" panose="02020603050405020304" pitchFamily="18" charset="0"/>
              </a:rPr>
              <a:t>Onko tutkimusaineisto edustava ja sen tulokset yleistettävissä?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fi-FI">
                <a:solidFill>
                  <a:schemeClr val="bg1"/>
                </a:solidFill>
                <a:latin typeface="Times New Roman" panose="02020603050405020304" pitchFamily="18" charset="0"/>
              </a:rPr>
              <a:t>Alkuperäinen aineisto?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fi-FI">
                <a:solidFill>
                  <a:schemeClr val="bg1"/>
                </a:solidFill>
                <a:latin typeface="Times New Roman" panose="02020603050405020304" pitchFamily="18" charset="0"/>
              </a:rPr>
              <a:t>Lopullinen aineisto?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altLang="fi-FI">
                <a:solidFill>
                  <a:schemeClr val="bg1"/>
                </a:solidFill>
                <a:latin typeface="Times New Roman" panose="02020603050405020304" pitchFamily="18" charset="0"/>
              </a:rPr>
              <a:t>Tutkimuksesta poisjätetyt ja osallistumattomat, sekä tutkimuksen kesken jättäneet usein eroavat lopullisesta aineistosta!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A94DDE-9C1E-42AB-8AE6-620E57983153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0963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978025" y="320675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 b="1">
                <a:solidFill>
                  <a:schemeClr val="bg1"/>
                </a:solidFill>
              </a:rPr>
              <a:t>tutkimusprotokolla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07391D-D6C4-4B81-A9C9-DC3B861FDE40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31747" name="Picture 2" descr="https://lh6.googleusercontent.com/-Uw3QedCJ0aU/T4aUo5XENWI/AAAAAAAADbc/78HbTUFtp5A/w506-h361/data-tor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03263"/>
            <a:ext cx="84375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155950" y="0"/>
            <a:ext cx="267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3600">
                <a:solidFill>
                  <a:schemeClr val="bg1"/>
                </a:solidFill>
              </a:rPr>
              <a:t>Monitestaus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CF61D9-67D9-4D60-BCCE-EA26F91E50AB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527300" y="620713"/>
            <a:ext cx="317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 b="1">
                <a:solidFill>
                  <a:schemeClr val="bg1"/>
                </a:solidFill>
              </a:rPr>
              <a:t>Monitestaus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835150" y="1916113"/>
            <a:ext cx="684053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-109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75000"/>
              <a:buFont typeface="Monotype Sorts" pitchFamily="-109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-109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i-FI" kern="0" dirty="0">
                <a:solidFill>
                  <a:schemeClr val="bg1"/>
                </a:solidFill>
              </a:rPr>
              <a:t>Hypoteesin asettaminen on tärkeää!</a:t>
            </a:r>
          </a:p>
          <a:p>
            <a:pPr>
              <a:defRPr/>
            </a:pPr>
            <a:r>
              <a:rPr lang="fi-FI" kern="0" dirty="0">
                <a:solidFill>
                  <a:schemeClr val="bg1"/>
                </a:solidFill>
              </a:rPr>
              <a:t>Data louhinta tai kalastelu (</a:t>
            </a:r>
            <a:r>
              <a:rPr lang="fi-FI" i="1" kern="0" dirty="0">
                <a:solidFill>
                  <a:schemeClr val="bg1"/>
                </a:solidFill>
              </a:rPr>
              <a:t>data </a:t>
            </a:r>
            <a:r>
              <a:rPr lang="fi-FI" i="1" kern="0" dirty="0" err="1">
                <a:solidFill>
                  <a:schemeClr val="bg1"/>
                </a:solidFill>
              </a:rPr>
              <a:t>fishing</a:t>
            </a:r>
            <a:r>
              <a:rPr lang="fi-FI" i="1" kern="0" dirty="0">
                <a:solidFill>
                  <a:schemeClr val="bg1"/>
                </a:solidFill>
              </a:rPr>
              <a:t>, data </a:t>
            </a:r>
            <a:r>
              <a:rPr lang="fi-FI" i="1" kern="0" dirty="0" err="1">
                <a:solidFill>
                  <a:schemeClr val="bg1"/>
                </a:solidFill>
              </a:rPr>
              <a:t>mining</a:t>
            </a:r>
            <a:r>
              <a:rPr lang="fi-FI" kern="0" dirty="0">
                <a:solidFill>
                  <a:schemeClr val="bg1"/>
                </a:solidFill>
              </a:rPr>
              <a:t>)</a:t>
            </a:r>
          </a:p>
          <a:p>
            <a:pPr lvl="1">
              <a:defRPr/>
            </a:pPr>
            <a:r>
              <a:rPr lang="fi-FI" i="1" kern="0" dirty="0" err="1" smtClean="0">
                <a:solidFill>
                  <a:schemeClr val="bg1"/>
                </a:solidFill>
              </a:rPr>
              <a:t>False</a:t>
            </a:r>
            <a:r>
              <a:rPr lang="fi-FI" i="1" kern="0" dirty="0" smtClean="0">
                <a:solidFill>
                  <a:schemeClr val="bg1"/>
                </a:solidFill>
              </a:rPr>
              <a:t> </a:t>
            </a:r>
            <a:r>
              <a:rPr lang="fi-FI" i="1" kern="0" dirty="0" err="1" smtClean="0">
                <a:solidFill>
                  <a:schemeClr val="bg1"/>
                </a:solidFill>
              </a:rPr>
              <a:t>Discovery</a:t>
            </a:r>
            <a:r>
              <a:rPr lang="fi-FI" i="1" kern="0" dirty="0" smtClean="0">
                <a:solidFill>
                  <a:schemeClr val="bg1"/>
                </a:solidFill>
              </a:rPr>
              <a:t> </a:t>
            </a:r>
            <a:r>
              <a:rPr lang="fi-FI" i="1" kern="0" dirty="0" err="1" smtClean="0">
                <a:solidFill>
                  <a:schemeClr val="bg1"/>
                </a:solidFill>
              </a:rPr>
              <a:t>Rate</a:t>
            </a:r>
            <a:r>
              <a:rPr lang="fi-FI" i="1" kern="0" dirty="0" smtClean="0">
                <a:solidFill>
                  <a:schemeClr val="bg1"/>
                </a:solidFill>
              </a:rPr>
              <a:t> (FDR)</a:t>
            </a:r>
          </a:p>
          <a:p>
            <a:pPr>
              <a:defRPr/>
            </a:pPr>
            <a:r>
              <a:rPr lang="fi-FI" kern="0" dirty="0" err="1" smtClean="0">
                <a:solidFill>
                  <a:schemeClr val="bg1"/>
                </a:solidFill>
              </a:rPr>
              <a:t>Bootstrap</a:t>
            </a:r>
            <a:r>
              <a:rPr lang="fi-FI" kern="0" dirty="0" smtClean="0">
                <a:solidFill>
                  <a:schemeClr val="bg1"/>
                </a:solidFill>
              </a:rPr>
              <a:t>- </a:t>
            </a:r>
            <a:r>
              <a:rPr lang="fi-FI" kern="0" dirty="0">
                <a:solidFill>
                  <a:schemeClr val="bg1"/>
                </a:solidFill>
              </a:rPr>
              <a:t>menetelmä</a:t>
            </a:r>
          </a:p>
          <a:p>
            <a:pPr>
              <a:defRPr/>
            </a:pPr>
            <a:r>
              <a:rPr lang="fi-FI" kern="0" dirty="0">
                <a:solidFill>
                  <a:schemeClr val="bg1"/>
                </a:solidFill>
              </a:rPr>
              <a:t>Post-Hoc testaus varianssianalyysissa</a:t>
            </a:r>
          </a:p>
          <a:p>
            <a:pPr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Monitestaus </a:t>
            </a:r>
            <a:r>
              <a:rPr lang="fi-FI" kern="0" dirty="0">
                <a:solidFill>
                  <a:schemeClr val="bg1"/>
                </a:solidFill>
              </a:rPr>
              <a:t>korjaukset</a:t>
            </a:r>
          </a:p>
          <a:p>
            <a:pPr lvl="1">
              <a:defRPr/>
            </a:pPr>
            <a:r>
              <a:rPr lang="fi-FI" kern="0" dirty="0">
                <a:solidFill>
                  <a:schemeClr val="bg1"/>
                </a:solidFill>
              </a:rPr>
              <a:t>esim. </a:t>
            </a:r>
            <a:r>
              <a:rPr lang="fi-FI" kern="0" dirty="0" err="1">
                <a:solidFill>
                  <a:schemeClr val="bg1"/>
                </a:solidFill>
              </a:rPr>
              <a:t>Bonferroni</a:t>
            </a:r>
            <a:r>
              <a:rPr lang="fi-FI" kern="0" dirty="0">
                <a:solidFill>
                  <a:schemeClr val="bg1"/>
                </a:solidFill>
              </a:rPr>
              <a:t> korjaus</a:t>
            </a:r>
          </a:p>
          <a:p>
            <a:pPr lvl="2">
              <a:defRPr/>
            </a:pPr>
            <a:r>
              <a:rPr lang="fi-FI" kern="0" dirty="0">
                <a:solidFill>
                  <a:schemeClr val="bg1"/>
                </a:solidFill>
              </a:rPr>
              <a:t>yksinkertainen, mutta konservatiivinen</a:t>
            </a:r>
          </a:p>
          <a:p>
            <a:pPr>
              <a:defRPr/>
            </a:pPr>
            <a:endParaRPr lang="fi-FI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isällön paikkamerkki 2"/>
          <p:cNvSpPr>
            <a:spLocks noGrp="1"/>
          </p:cNvSpPr>
          <p:nvPr>
            <p:ph idx="1"/>
          </p:nvPr>
        </p:nvSpPr>
        <p:spPr>
          <a:xfrm>
            <a:off x="809625" y="1454150"/>
            <a:ext cx="7577138" cy="4114800"/>
          </a:xfrm>
        </p:spPr>
        <p:txBody>
          <a:bodyPr/>
          <a:lstStyle/>
          <a:p>
            <a:r>
              <a:rPr lang="fi-FI" altLang="fi-FI" sz="2400" smtClean="0">
                <a:solidFill>
                  <a:schemeClr val="bg1"/>
                </a:solidFill>
              </a:rPr>
              <a:t>Tunnista että tilastollinen menettely saattaa jossain määrin olla tulkintakysymys</a:t>
            </a:r>
          </a:p>
          <a:p>
            <a:r>
              <a:rPr lang="fi-FI" altLang="fi-FI" sz="2400" smtClean="0">
                <a:solidFill>
                  <a:schemeClr val="bg1"/>
                </a:solidFill>
              </a:rPr>
              <a:t>Valitse tilastolliset menetelmät ilman huolta ”myönteisestä” tuloksesta (esim. p&lt;0.05 haluttuun suuntaan!)</a:t>
            </a:r>
          </a:p>
          <a:p>
            <a:r>
              <a:rPr lang="fi-FI" altLang="fi-FI" sz="2400" smtClean="0">
                <a:solidFill>
                  <a:schemeClr val="bg1"/>
                </a:solidFill>
              </a:rPr>
              <a:t>Esitä selvästi, tarkasti ja kattavasti vaihtoehtoiset (suositeltavat) tilastolliset menetelmät (</a:t>
            </a:r>
            <a:r>
              <a:rPr lang="fi-FI" altLang="fi-FI" sz="2400" i="1" smtClean="0">
                <a:solidFill>
                  <a:schemeClr val="bg1"/>
                </a:solidFill>
              </a:rPr>
              <a:t>sensitivity analysis) </a:t>
            </a:r>
            <a:r>
              <a:rPr lang="fi-FI" altLang="fi-FI" sz="2400" smtClean="0">
                <a:solidFill>
                  <a:schemeClr val="bg1"/>
                </a:solidFill>
              </a:rPr>
              <a:t>sekä kaikkien mahdollisten lähestymistapojen edut ja vaikutukset</a:t>
            </a:r>
          </a:p>
        </p:txBody>
      </p:sp>
      <p:sp>
        <p:nvSpPr>
          <p:cNvPr id="6147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AF0527-B264-4B07-A7E5-2ECF59B0EA7B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555875" y="5876925"/>
            <a:ext cx="4859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chemeClr val="bg1"/>
                </a:solidFill>
              </a:rPr>
              <a:t> </a:t>
            </a:r>
            <a:r>
              <a:rPr lang="fi-FI" altLang="fi-FI" sz="2000" b="1">
                <a:solidFill>
                  <a:schemeClr val="bg1"/>
                </a:solidFill>
              </a:rPr>
              <a:t>American Statistical Association 1999</a:t>
            </a:r>
            <a:endParaRPr lang="fi-FI" altLang="fi-FI" sz="2000">
              <a:solidFill>
                <a:schemeClr val="bg1"/>
              </a:solidFill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 bwMode="auto">
          <a:xfrm>
            <a:off x="488950" y="12700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fi-FI" altLang="fi-FI" sz="4000" kern="0" dirty="0">
                <a:solidFill>
                  <a:schemeClr val="bg1"/>
                </a:solidFill>
              </a:rPr>
              <a:t>Tilastollisten käytäntöjen eettiset ohjeet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5B2B30-4AF9-4022-BDC8-8B451CF67CA2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3059113" y="4763"/>
            <a:ext cx="4773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Monotype Sorts" panose="05010101010101010101" pitchFamily="2" charset="2"/>
              <a:buNone/>
              <a:defRPr/>
            </a:pPr>
            <a:r>
              <a:rPr lang="fi-FI" sz="4000" b="1" kern="0" dirty="0" err="1" smtClean="0">
                <a:solidFill>
                  <a:schemeClr val="bg1"/>
                </a:solidFill>
              </a:rPr>
              <a:t>Bonferroni</a:t>
            </a:r>
            <a:r>
              <a:rPr lang="fi-FI" sz="4000" b="1" kern="0" dirty="0" smtClean="0">
                <a:solidFill>
                  <a:schemeClr val="bg1"/>
                </a:solidFill>
              </a:rPr>
              <a:t> korjaus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3276600" y="908050"/>
            <a:ext cx="5399088" cy="2159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-109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75000"/>
              <a:buFont typeface="Monotype Sorts" pitchFamily="-109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-109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Yksinkertainen</a:t>
            </a:r>
            <a:r>
              <a:rPr lang="fi-FI" kern="0" dirty="0">
                <a:solidFill>
                  <a:schemeClr val="bg1"/>
                </a:solidFill>
              </a:rPr>
              <a:t>, mutta </a:t>
            </a:r>
            <a:r>
              <a:rPr lang="fi-FI" kern="0" dirty="0" smtClean="0">
                <a:solidFill>
                  <a:schemeClr val="bg1"/>
                </a:solidFill>
              </a:rPr>
              <a:t>konservatiivinen metodi</a:t>
            </a:r>
          </a:p>
          <a:p>
            <a:pPr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Tilastollisen merkitsevyyden rajaa p=0,05 </a:t>
            </a:r>
            <a:r>
              <a:rPr lang="fi-FI" kern="0" dirty="0">
                <a:solidFill>
                  <a:schemeClr val="bg1"/>
                </a:solidFill>
              </a:rPr>
              <a:t>muutetaan jakamalla </a:t>
            </a:r>
            <a:r>
              <a:rPr lang="fi-FI" kern="0" dirty="0" smtClean="0">
                <a:solidFill>
                  <a:schemeClr val="bg1"/>
                </a:solidFill>
              </a:rPr>
              <a:t>se </a:t>
            </a:r>
            <a:r>
              <a:rPr lang="fi-FI" kern="0" dirty="0">
                <a:solidFill>
                  <a:schemeClr val="bg1"/>
                </a:solidFill>
              </a:rPr>
              <a:t>testien </a:t>
            </a:r>
            <a:r>
              <a:rPr lang="fi-FI" kern="0" dirty="0" smtClean="0">
                <a:solidFill>
                  <a:schemeClr val="bg1"/>
                </a:solidFill>
              </a:rPr>
              <a:t>lukumäärällä</a:t>
            </a:r>
            <a:endParaRPr lang="fi-FI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Esimerkki:</a:t>
            </a:r>
          </a:p>
          <a:p>
            <a:pPr lvl="1"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25 testiä</a:t>
            </a:r>
          </a:p>
          <a:p>
            <a:pPr lvl="1"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Ilman korjausta 5 muuttujaa tilastollisesti merkitseviä (eli p&lt;0,05)</a:t>
            </a:r>
          </a:p>
          <a:p>
            <a:pPr lvl="1"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merkitseviä muuttujia 1 kun korjattu raja (eli p&lt;0,002)</a:t>
            </a:r>
          </a:p>
          <a:p>
            <a:pPr lvl="1">
              <a:defRPr/>
            </a:pPr>
            <a:endParaRPr lang="fi-FI" kern="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fi-FI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i-FI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fi-FI" kern="0" dirty="0">
              <a:solidFill>
                <a:schemeClr val="bg1"/>
              </a:solidFill>
            </a:endParaRP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8" t="31174" r="41383" b="16466"/>
          <a:stretch>
            <a:fillRect/>
          </a:stretch>
        </p:blipFill>
        <p:spPr bwMode="auto">
          <a:xfrm>
            <a:off x="242888" y="1052513"/>
            <a:ext cx="27908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DFA48A-DDE6-4EF0-9D94-6C9D426E458D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1095375" y="333375"/>
            <a:ext cx="7165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Monotype Sorts" panose="05010101010101010101" pitchFamily="2" charset="2"/>
              <a:buNone/>
              <a:defRPr/>
            </a:pPr>
            <a:r>
              <a:rPr lang="fi-FI" sz="4000" b="1" kern="0" dirty="0" err="1" smtClean="0">
                <a:solidFill>
                  <a:schemeClr val="bg1"/>
                </a:solidFill>
              </a:rPr>
              <a:t>Benjamini-Hochberg</a:t>
            </a:r>
            <a:r>
              <a:rPr lang="fi-FI" sz="4000" b="1" kern="0" dirty="0" smtClean="0">
                <a:solidFill>
                  <a:schemeClr val="bg1"/>
                </a:solidFill>
              </a:rPr>
              <a:t> korjaus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5148263" y="1341438"/>
            <a:ext cx="3671887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-109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75000"/>
              <a:buFont typeface="Monotype Sorts" pitchFamily="-109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-109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i-FI" sz="1800" kern="0" dirty="0" err="1" smtClean="0">
                <a:solidFill>
                  <a:schemeClr val="bg1"/>
                </a:solidFill>
              </a:rPr>
              <a:t>Merkitsevuudet</a:t>
            </a:r>
            <a:r>
              <a:rPr lang="fi-FI" sz="1800" kern="0" dirty="0" smtClean="0">
                <a:solidFill>
                  <a:schemeClr val="bg1"/>
                </a:solidFill>
              </a:rPr>
              <a:t> laitetaan järjestykseen (Rank, i)</a:t>
            </a:r>
          </a:p>
          <a:p>
            <a:pPr>
              <a:defRPr/>
            </a:pPr>
            <a:r>
              <a:rPr lang="fi-FI" sz="1800" kern="0" dirty="0" err="1" smtClean="0">
                <a:solidFill>
                  <a:schemeClr val="bg1"/>
                </a:solidFill>
              </a:rPr>
              <a:t>Benjamini-Hochbergin</a:t>
            </a:r>
            <a:r>
              <a:rPr lang="fi-FI" sz="1800" kern="0" dirty="0" smtClean="0">
                <a:solidFill>
                  <a:schemeClr val="bg1"/>
                </a:solidFill>
              </a:rPr>
              <a:t> kriittinen arvo lasketaan kaavalla </a:t>
            </a:r>
            <a:r>
              <a:rPr lang="fi-FI" sz="1800" kern="0" dirty="0" smtClean="0">
                <a:solidFill>
                  <a:srgbClr val="FF0000"/>
                </a:solidFill>
              </a:rPr>
              <a:t>(i/m)Q</a:t>
            </a:r>
            <a:r>
              <a:rPr lang="fi-FI" sz="1800" kern="0" dirty="0" smtClean="0">
                <a:solidFill>
                  <a:schemeClr val="bg1"/>
                </a:solidFill>
              </a:rPr>
              <a:t>, jossa i=</a:t>
            </a:r>
            <a:r>
              <a:rPr lang="fi-FI" sz="1800" kern="0" dirty="0" err="1" smtClean="0">
                <a:solidFill>
                  <a:schemeClr val="bg1"/>
                </a:solidFill>
              </a:rPr>
              <a:t>rank</a:t>
            </a:r>
            <a:r>
              <a:rPr lang="fi-FI" sz="1800" kern="0" dirty="0" smtClean="0">
                <a:solidFill>
                  <a:schemeClr val="bg1"/>
                </a:solidFill>
              </a:rPr>
              <a:t>, m=testien määrä ja Q=valittu </a:t>
            </a:r>
            <a:r>
              <a:rPr lang="fi-FI" sz="1800" i="1" kern="0" dirty="0" err="1" smtClean="0">
                <a:solidFill>
                  <a:schemeClr val="bg1"/>
                </a:solidFill>
              </a:rPr>
              <a:t>false</a:t>
            </a:r>
            <a:r>
              <a:rPr lang="fi-FI" sz="1800" i="1" kern="0" dirty="0" smtClean="0">
                <a:solidFill>
                  <a:schemeClr val="bg1"/>
                </a:solidFill>
              </a:rPr>
              <a:t> </a:t>
            </a:r>
            <a:r>
              <a:rPr lang="fi-FI" sz="1800" i="1" kern="0" dirty="0" err="1" smtClean="0">
                <a:solidFill>
                  <a:schemeClr val="bg1"/>
                </a:solidFill>
              </a:rPr>
              <a:t>discovery</a:t>
            </a:r>
            <a:r>
              <a:rPr lang="fi-FI" sz="1800" i="1" kern="0" dirty="0" smtClean="0">
                <a:solidFill>
                  <a:schemeClr val="bg1"/>
                </a:solidFill>
              </a:rPr>
              <a:t> </a:t>
            </a:r>
            <a:r>
              <a:rPr lang="fi-FI" sz="1800" i="1" kern="0" dirty="0" err="1" smtClean="0">
                <a:solidFill>
                  <a:schemeClr val="bg1"/>
                </a:solidFill>
              </a:rPr>
              <a:t>rate</a:t>
            </a:r>
            <a:r>
              <a:rPr lang="fi-FI" sz="1800" i="1" kern="0" dirty="0" smtClean="0">
                <a:solidFill>
                  <a:schemeClr val="bg1"/>
                </a:solidFill>
              </a:rPr>
              <a:t> </a:t>
            </a:r>
            <a:r>
              <a:rPr lang="fi-FI" sz="1800" kern="0" dirty="0" smtClean="0">
                <a:solidFill>
                  <a:schemeClr val="bg1"/>
                </a:solidFill>
              </a:rPr>
              <a:t>(kuinka paljon ollaan valmis hyväksymään vääriä positiivisia löydöksiä)</a:t>
            </a:r>
          </a:p>
          <a:p>
            <a:pPr>
              <a:defRPr/>
            </a:pPr>
            <a:endParaRPr lang="fi-FI" sz="1800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sz="1800" kern="0" dirty="0" smtClean="0">
                <a:solidFill>
                  <a:schemeClr val="bg1"/>
                </a:solidFill>
              </a:rPr>
              <a:t>Esimerkki: Q=0,25 (usein 0,05)</a:t>
            </a:r>
          </a:p>
          <a:p>
            <a:pPr>
              <a:defRPr/>
            </a:pPr>
            <a:r>
              <a:rPr lang="fi-FI" sz="1800" kern="0" dirty="0" smtClean="0">
                <a:solidFill>
                  <a:schemeClr val="bg1"/>
                </a:solidFill>
              </a:rPr>
              <a:t>Esimerkissä 5 ensimmäistä merkitseviä (myös ”</a:t>
            </a:r>
            <a:r>
              <a:rPr lang="fi-FI" sz="1800" i="1" kern="0" dirty="0" err="1" smtClean="0">
                <a:solidFill>
                  <a:schemeClr val="bg1"/>
                </a:solidFill>
              </a:rPr>
              <a:t>whole</a:t>
            </a:r>
            <a:r>
              <a:rPr lang="fi-FI" sz="1800" i="1" kern="0" dirty="0" smtClean="0">
                <a:solidFill>
                  <a:schemeClr val="bg1"/>
                </a:solidFill>
              </a:rPr>
              <a:t> </a:t>
            </a:r>
            <a:r>
              <a:rPr lang="fi-FI" sz="1800" i="1" kern="0" dirty="0" err="1" smtClean="0">
                <a:solidFill>
                  <a:schemeClr val="bg1"/>
                </a:solidFill>
              </a:rPr>
              <a:t>milk</a:t>
            </a:r>
            <a:r>
              <a:rPr lang="fi-FI" sz="1800" kern="0" dirty="0" smtClean="0">
                <a:solidFill>
                  <a:schemeClr val="bg1"/>
                </a:solidFill>
              </a:rPr>
              <a:t>” ja ”</a:t>
            </a:r>
            <a:r>
              <a:rPr lang="fi-FI" sz="1800" i="1" kern="0" dirty="0" smtClean="0">
                <a:solidFill>
                  <a:schemeClr val="bg1"/>
                </a:solidFill>
              </a:rPr>
              <a:t>white </a:t>
            </a:r>
            <a:r>
              <a:rPr lang="fi-FI" sz="1800" i="1" kern="0" dirty="0" err="1" smtClean="0">
                <a:solidFill>
                  <a:schemeClr val="bg1"/>
                </a:solidFill>
              </a:rPr>
              <a:t>meat</a:t>
            </a:r>
            <a:r>
              <a:rPr lang="fi-FI" sz="1800" kern="0" dirty="0" smtClean="0">
                <a:solidFill>
                  <a:schemeClr val="bg1"/>
                </a:solidFill>
              </a:rPr>
              <a:t>” vaikka </a:t>
            </a:r>
            <a:r>
              <a:rPr lang="fi-FI" sz="1800" i="1" kern="0" dirty="0" smtClean="0">
                <a:solidFill>
                  <a:schemeClr val="bg1"/>
                </a:solidFill>
              </a:rPr>
              <a:t>P</a:t>
            </a:r>
            <a:r>
              <a:rPr lang="fi-FI" sz="1800" kern="0" dirty="0" smtClean="0">
                <a:solidFill>
                  <a:schemeClr val="bg1"/>
                </a:solidFill>
              </a:rPr>
              <a:t> &gt; kriittinen arvo, koska </a:t>
            </a:r>
            <a:r>
              <a:rPr lang="fi-FI" sz="1800" i="1" kern="0" dirty="0" smtClean="0">
                <a:solidFill>
                  <a:schemeClr val="bg1"/>
                </a:solidFill>
              </a:rPr>
              <a:t>P</a:t>
            </a:r>
            <a:r>
              <a:rPr lang="fi-FI" sz="1800" kern="0" dirty="0" smtClean="0">
                <a:solidFill>
                  <a:schemeClr val="bg1"/>
                </a:solidFill>
              </a:rPr>
              <a:t> pienempi kuin ”</a:t>
            </a:r>
            <a:r>
              <a:rPr lang="fi-FI" sz="1800" i="1" kern="0" dirty="0" err="1" smtClean="0">
                <a:solidFill>
                  <a:schemeClr val="bg1"/>
                </a:solidFill>
              </a:rPr>
              <a:t>proteins</a:t>
            </a:r>
            <a:r>
              <a:rPr lang="fi-FI" sz="1800" kern="0" dirty="0" smtClean="0">
                <a:solidFill>
                  <a:schemeClr val="bg1"/>
                </a:solidFill>
              </a:rPr>
              <a:t>” muuttujan </a:t>
            </a:r>
            <a:r>
              <a:rPr lang="fi-FI" sz="1800" i="1" kern="0" dirty="0" smtClean="0">
                <a:solidFill>
                  <a:schemeClr val="bg1"/>
                </a:solidFill>
              </a:rPr>
              <a:t>P</a:t>
            </a:r>
            <a:r>
              <a:rPr lang="fi-FI" sz="1800" kern="0" dirty="0" smtClean="0">
                <a:solidFill>
                  <a:schemeClr val="bg1"/>
                </a:solidFill>
              </a:rPr>
              <a:t>)</a:t>
            </a:r>
            <a:endParaRPr lang="fi-FI" sz="1800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fi-FI" sz="1800" kern="0" dirty="0">
              <a:solidFill>
                <a:schemeClr val="bg1"/>
              </a:solidFill>
            </a:endParaRP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1" t="27055" r="39301" b="17055"/>
          <a:stretch>
            <a:fillRect/>
          </a:stretch>
        </p:blipFill>
        <p:spPr bwMode="auto">
          <a:xfrm>
            <a:off x="323850" y="1312863"/>
            <a:ext cx="44640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3402013" y="1354138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(i)</a:t>
            </a:r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3651250" y="1244600"/>
            <a:ext cx="649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1100">
                <a:solidFill>
                  <a:schemeClr val="bg1"/>
                </a:solidFill>
              </a:rPr>
              <a:t>Q=0,25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1513" y="1196975"/>
            <a:ext cx="649287" cy="1379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100" dirty="0">
                <a:solidFill>
                  <a:schemeClr val="tx1">
                    <a:lumMod val="50000"/>
                  </a:schemeClr>
                </a:solidFill>
              </a:rPr>
              <a:t>Q=0,05</a:t>
            </a:r>
          </a:p>
          <a:p>
            <a:pPr>
              <a:defRPr/>
            </a:pPr>
            <a:endParaRPr lang="fi-FI" sz="11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fi-FI" sz="11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  <a:defRPr/>
            </a:pPr>
            <a:r>
              <a:rPr lang="fi-FI" sz="1100" dirty="0">
                <a:solidFill>
                  <a:schemeClr val="tx1">
                    <a:lumMod val="50000"/>
                  </a:schemeClr>
                </a:solidFill>
              </a:rPr>
              <a:t>0,002</a:t>
            </a:r>
          </a:p>
          <a:p>
            <a:pPr>
              <a:spcBef>
                <a:spcPts val="200"/>
              </a:spcBef>
              <a:defRPr/>
            </a:pPr>
            <a:r>
              <a:rPr lang="fi-FI" sz="1100" dirty="0">
                <a:solidFill>
                  <a:schemeClr val="tx1">
                    <a:lumMod val="50000"/>
                  </a:schemeClr>
                </a:solidFill>
              </a:rPr>
              <a:t>0,004</a:t>
            </a:r>
          </a:p>
          <a:p>
            <a:pPr>
              <a:spcBef>
                <a:spcPts val="200"/>
              </a:spcBef>
              <a:defRPr/>
            </a:pPr>
            <a:r>
              <a:rPr lang="fi-FI" sz="1100" dirty="0">
                <a:solidFill>
                  <a:schemeClr val="tx1">
                    <a:lumMod val="50000"/>
                  </a:schemeClr>
                </a:solidFill>
              </a:rPr>
              <a:t>0,006</a:t>
            </a:r>
          </a:p>
          <a:p>
            <a:pPr>
              <a:spcBef>
                <a:spcPts val="200"/>
              </a:spcBef>
              <a:defRPr/>
            </a:pPr>
            <a:r>
              <a:rPr lang="fi-FI" sz="1100" dirty="0">
                <a:solidFill>
                  <a:schemeClr val="tx1">
                    <a:lumMod val="50000"/>
                  </a:schemeClr>
                </a:solidFill>
              </a:rPr>
              <a:t>0,008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isällön paikkamerkki 2"/>
          <p:cNvSpPr>
            <a:spLocks noGrp="1"/>
          </p:cNvSpPr>
          <p:nvPr>
            <p:ph idx="1"/>
          </p:nvPr>
        </p:nvSpPr>
        <p:spPr>
          <a:xfrm>
            <a:off x="1835150" y="1628775"/>
            <a:ext cx="6194425" cy="4114800"/>
          </a:xfrm>
        </p:spPr>
        <p:txBody>
          <a:bodyPr/>
          <a:lstStyle/>
          <a:p>
            <a:r>
              <a:rPr lang="fi-FI" altLang="fi-FI" sz="3200" smtClean="0">
                <a:solidFill>
                  <a:schemeClr val="bg1"/>
                </a:solidFill>
              </a:rPr>
              <a:t>Tilastollinen merkitsevyys vs. vaikutus (</a:t>
            </a:r>
            <a:r>
              <a:rPr lang="fi-FI" altLang="fi-FI" sz="3200" i="1" smtClean="0">
                <a:solidFill>
                  <a:schemeClr val="bg1"/>
                </a:solidFill>
              </a:rPr>
              <a:t>effect</a:t>
            </a:r>
            <a:r>
              <a:rPr lang="fi-FI" altLang="fi-FI" sz="3200" smtClean="0">
                <a:solidFill>
                  <a:schemeClr val="bg1"/>
                </a:solidFill>
              </a:rPr>
              <a:t>) ?</a:t>
            </a:r>
          </a:p>
          <a:p>
            <a:r>
              <a:rPr lang="en-US" altLang="fi-FI" sz="3200" i="1" smtClean="0">
                <a:solidFill>
                  <a:schemeClr val="bg1"/>
                </a:solidFill>
              </a:rPr>
              <a:t>“The difference between ‘significant’ and ‘not significant’ is not itself statistically significant”</a:t>
            </a:r>
            <a:endParaRPr lang="fi-FI" altLang="fi-FI" sz="3200" i="1" smtClean="0">
              <a:solidFill>
                <a:schemeClr val="bg1"/>
              </a:solidFill>
            </a:endParaRPr>
          </a:p>
          <a:p>
            <a:r>
              <a:rPr lang="fi-FI" altLang="fi-FI" sz="3200" i="1" smtClean="0">
                <a:solidFill>
                  <a:schemeClr val="bg1"/>
                </a:solidFill>
              </a:rPr>
              <a:t>”Absence of evidence is not evidence of absence”</a:t>
            </a:r>
          </a:p>
        </p:txBody>
      </p:sp>
      <p:sp>
        <p:nvSpPr>
          <p:cNvPr id="35843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59B1DA-646E-4CF2-8848-135A1D9180B9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659063" y="549275"/>
            <a:ext cx="246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400" b="1">
                <a:solidFill>
                  <a:schemeClr val="bg1"/>
                </a:solidFill>
              </a:rPr>
              <a:t>Tulkinta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tsikko 1"/>
          <p:cNvSpPr>
            <a:spLocks noGrp="1"/>
          </p:cNvSpPr>
          <p:nvPr>
            <p:ph type="ctrTitle" sz="quarter"/>
          </p:nvPr>
        </p:nvSpPr>
        <p:spPr>
          <a:xfrm>
            <a:off x="1547813" y="260350"/>
            <a:ext cx="6399212" cy="1524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Julkaisuharha</a:t>
            </a:r>
          </a:p>
        </p:txBody>
      </p:sp>
      <p:sp>
        <p:nvSpPr>
          <p:cNvPr id="36867" name="Alaotsikko 2"/>
          <p:cNvSpPr>
            <a:spLocks noGrp="1"/>
          </p:cNvSpPr>
          <p:nvPr>
            <p:ph type="subTitle" sz="quarter" idx="1"/>
          </p:nvPr>
        </p:nvSpPr>
        <p:spPr>
          <a:xfrm>
            <a:off x="1692275" y="2349500"/>
            <a:ext cx="6048375" cy="2447925"/>
          </a:xfrm>
        </p:spPr>
        <p:txBody>
          <a:bodyPr/>
          <a:lstStyle/>
          <a:p>
            <a:pPr marL="571500" indent="-571500">
              <a:buSzPct val="100000"/>
              <a:buFont typeface="Wingdings" panose="05000000000000000000" pitchFamily="2" charset="2"/>
              <a:buChar char="§"/>
            </a:pPr>
            <a:r>
              <a:rPr lang="fi-FI" altLang="fi-FI" sz="3200" smtClean="0">
                <a:solidFill>
                  <a:schemeClr val="bg1"/>
                </a:solidFill>
              </a:rPr>
              <a:t>Tutkimuksen perusongelma</a:t>
            </a:r>
          </a:p>
          <a:p>
            <a:pPr marL="571500" indent="-571500">
              <a:buSzPct val="100000"/>
              <a:buFont typeface="Wingdings" panose="05000000000000000000" pitchFamily="2" charset="2"/>
              <a:buChar char="§"/>
            </a:pPr>
            <a:r>
              <a:rPr lang="fi-FI" altLang="fi-FI" sz="3200" smtClean="0">
                <a:solidFill>
                  <a:schemeClr val="bg1"/>
                </a:solidFill>
              </a:rPr>
              <a:t>Ongelma meta-analyyseissa ja alkuperäistutkimuksissa</a:t>
            </a:r>
          </a:p>
          <a:p>
            <a:pPr marL="571500" indent="-571500">
              <a:buSzPct val="100000"/>
              <a:buFont typeface="Wingdings" panose="05000000000000000000" pitchFamily="2" charset="2"/>
              <a:buChar char="§"/>
            </a:pPr>
            <a:r>
              <a:rPr lang="fi-FI" altLang="fi-FI" sz="3200" smtClean="0">
                <a:solidFill>
                  <a:schemeClr val="bg1"/>
                </a:solidFill>
              </a:rPr>
              <a:t>Johtuu tutkijoista ja lehdistä!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ko 1"/>
          <p:cNvSpPr>
            <a:spLocks noGrp="1"/>
          </p:cNvSpPr>
          <p:nvPr>
            <p:ph type="title"/>
          </p:nvPr>
        </p:nvSpPr>
        <p:spPr>
          <a:xfrm>
            <a:off x="1128713" y="549275"/>
            <a:ext cx="7056437" cy="1143000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  <a:latin typeface="Arial" panose="020B0604020202020204" pitchFamily="34" charset="0"/>
              </a:rPr>
              <a:t>Non-significant results</a:t>
            </a:r>
            <a:endParaRPr lang="fi-FI" altLang="fi-FI" smtClean="0"/>
          </a:p>
        </p:txBody>
      </p:sp>
      <p:sp>
        <p:nvSpPr>
          <p:cNvPr id="37891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14207C-D6EA-4DFF-9A65-3117077F2219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26727" r="41479" b="27049"/>
          <a:stretch>
            <a:fillRect/>
          </a:stretch>
        </p:blipFill>
        <p:spPr bwMode="auto">
          <a:xfrm>
            <a:off x="1692275" y="1858963"/>
            <a:ext cx="5930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Suorakulmio 1"/>
          <p:cNvSpPr>
            <a:spLocks noChangeArrowheads="1"/>
          </p:cNvSpPr>
          <p:nvPr/>
        </p:nvSpPr>
        <p:spPr bwMode="auto">
          <a:xfrm>
            <a:off x="395288" y="6021388"/>
            <a:ext cx="1012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chemeClr val="bg1"/>
                </a:solidFill>
              </a:rPr>
              <a:t>http://mchankins.wordpress.com/2013/04/21/still-not-significant-2/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>
          <a:xfrm>
            <a:off x="684213" y="125413"/>
            <a:ext cx="93599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fi-FI" sz="4400" smtClean="0">
                <a:solidFill>
                  <a:schemeClr val="bg1"/>
                </a:solidFill>
                <a:latin typeface="Arial" panose="020B0604020202020204" pitchFamily="34" charset="0"/>
              </a:rPr>
              <a:t>Miten ei tule raportoida ei-merkitseviä tuloksia!</a:t>
            </a:r>
            <a:endParaRPr lang="fi-FI" altLang="fi-FI" sz="4400" smtClean="0"/>
          </a:p>
        </p:txBody>
      </p:sp>
      <p:sp>
        <p:nvSpPr>
          <p:cNvPr id="38915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599FFB-49AB-4D45-92EB-F0E002ADD63E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9940" name="Suorakulmio 1"/>
          <p:cNvSpPr>
            <a:spLocks noChangeArrowheads="1"/>
          </p:cNvSpPr>
          <p:nvPr/>
        </p:nvSpPr>
        <p:spPr bwMode="auto">
          <a:xfrm>
            <a:off x="179388" y="6213475"/>
            <a:ext cx="1012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i-FI" sz="200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http://mchankins.wordpress.com/2013/04/21/still-not-significant-2/</a:t>
            </a:r>
          </a:p>
        </p:txBody>
      </p:sp>
      <p:sp>
        <p:nvSpPr>
          <p:cNvPr id="38917" name="Suorakulmio 2"/>
          <p:cNvSpPr>
            <a:spLocks noChangeArrowheads="1"/>
          </p:cNvSpPr>
          <p:nvPr/>
        </p:nvSpPr>
        <p:spPr bwMode="auto">
          <a:xfrm>
            <a:off x="420688" y="1557338"/>
            <a:ext cx="8518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 clear, strong trend (p=0.09)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an encouraging trend (p&lt;0.1)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an important trend (p=0.066)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approached conventional levels of significance (p&lt;0.10)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below (but verging on) the statistical significant level (p&gt;0.05)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difference was apparent (p=0.07)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essentially significant (p=0.10)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failed to reach significance on this occasion (p=0.09)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flirting with conventional levels of significance (p&gt;0.1)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leaning towards significance (p=0.15)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narrowly escaped significance (p=0.08)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not conventionally significant (p=0.089), but..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not significant in the narrow sense of the word (p=0.29)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on the very fringes of signiﬁcance (p=0.099)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numeron paikkamerkki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5DC412-9EE3-4FAD-B737-922240710AFC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39939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32281" r="36717" b="29329"/>
          <a:stretch>
            <a:fillRect/>
          </a:stretch>
        </p:blipFill>
        <p:spPr bwMode="auto">
          <a:xfrm>
            <a:off x="0" y="2997200"/>
            <a:ext cx="92313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30313" r="35611" b="39172"/>
          <a:stretch>
            <a:fillRect/>
          </a:stretch>
        </p:blipFill>
        <p:spPr bwMode="auto">
          <a:xfrm>
            <a:off x="100013" y="0"/>
            <a:ext cx="91011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-25400"/>
            <a:ext cx="8534400" cy="1066800"/>
          </a:xfrm>
        </p:spPr>
        <p:txBody>
          <a:bodyPr/>
          <a:lstStyle/>
          <a:p>
            <a:r>
              <a:rPr lang="en-US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Kirjallisuutta</a:t>
            </a:r>
            <a:endParaRPr lang="en-US" altLang="fi-FI" sz="4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981075"/>
            <a:ext cx="7848600" cy="3581400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Des Jarlais DC, Lyles C, Crepaz N; TREND Group.. Improving the reporting quality of nonrandomized evaluations of behavioral and public health interventions: the TREND statement. Am J Public Health. 2004 Mar;94(3):361-6.</a:t>
            </a:r>
          </a:p>
          <a:p>
            <a:pPr>
              <a:lnSpc>
                <a:spcPct val="150000"/>
              </a:lnSpc>
            </a:pPr>
            <a:r>
              <a:rPr lang="en-US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Gardenier J &amp; Resnik D. The misuse of statistics: concepts, tools, and a research agenda. Accountability in Research: Policies and Quality Assurance 2002; 9:65-74. </a:t>
            </a:r>
          </a:p>
          <a:p>
            <a:pPr>
              <a:lnSpc>
                <a:spcPct val="150000"/>
              </a:lnSpc>
            </a:pPr>
            <a:r>
              <a:rPr lang="en-US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Greenland S, et al. Statistical tests, p-values, confidence intervals, and power: a guide to misinterpretations. Draft 1 Mar 2016.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Osborne JW &amp; Waters E. Four assumptions of multiple regression that researchers should always test. Practical Assessment, Research, and Evaluation 2002: 8 (available online).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Suresh KP &amp; Chandrashekara S. Sample size estimation and power analysis for clinical research studies. J Hum Reprod Sci 2012; 5: 7–13.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Moher D, et al. CONSORT 2010 explanation and elaboration: updated guidelines for reporting parallel group randomised trials. BMJ 2010; 340:c869. (</a:t>
            </a:r>
            <a:r>
              <a:rPr lang="fi-FI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www.consort-statement.org)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sz="1400" smtClean="0">
                <a:solidFill>
                  <a:schemeClr val="bg1"/>
                </a:solidFill>
                <a:latin typeface="Times New Roman" panose="02020603050405020304" pitchFamily="18" charset="0"/>
              </a:rPr>
              <a:t>WHO: Guidelines for good clinical practice (GCP) for trials on pharmaceutical products, 1995</a:t>
            </a:r>
            <a:endParaRPr lang="fi-FI" altLang="fi-FI" sz="14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endParaRPr lang="en-US" altLang="fi-FI" sz="14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BDE323-D4E1-42E4-9AF4-E63C36960BFD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1824038" y="6248400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rgbClr val="FF0000"/>
                </a:solidFill>
              </a:rPr>
              <a:t>jouko.miettunen@oulu.fi / www.joukomiettunen.net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isällön paikkamerkki 2"/>
          <p:cNvSpPr>
            <a:spLocks noGrp="1"/>
          </p:cNvSpPr>
          <p:nvPr>
            <p:ph idx="1"/>
          </p:nvPr>
        </p:nvSpPr>
        <p:spPr>
          <a:xfrm>
            <a:off x="622300" y="1628775"/>
            <a:ext cx="8259763" cy="3455988"/>
          </a:xfrm>
        </p:spPr>
        <p:txBody>
          <a:bodyPr/>
          <a:lstStyle/>
          <a:p>
            <a:r>
              <a:rPr lang="fi-FI" altLang="fi-FI" sz="2400" smtClean="0">
                <a:solidFill>
                  <a:schemeClr val="bg1"/>
                </a:solidFill>
              </a:rPr>
              <a:t>Tutkijoiden on käsiteltävä ​tilastollisia kysymyksiä kuten </a:t>
            </a:r>
          </a:p>
          <a:p>
            <a:pPr lvl="1"/>
            <a:r>
              <a:rPr lang="fi-FI" altLang="fi-FI" sz="2000" smtClean="0">
                <a:solidFill>
                  <a:schemeClr val="bg1"/>
                </a:solidFill>
              </a:rPr>
              <a:t>Poikkeavat havainnot, tietojen muokkaus (imputointi) ja puhdistus, tiedon louhinta (</a:t>
            </a:r>
            <a:r>
              <a:rPr lang="fi-FI" altLang="fi-FI" sz="2000" i="1" smtClean="0">
                <a:solidFill>
                  <a:schemeClr val="bg1"/>
                </a:solidFill>
              </a:rPr>
              <a:t>data mining</a:t>
            </a:r>
            <a:r>
              <a:rPr lang="fi-FI" altLang="fi-FI" sz="2000" smtClean="0">
                <a:solidFill>
                  <a:schemeClr val="bg1"/>
                </a:solidFill>
              </a:rPr>
              <a:t>)</a:t>
            </a:r>
          </a:p>
          <a:p>
            <a:r>
              <a:rPr lang="fi-FI" altLang="fi-FI" sz="2400" smtClean="0">
                <a:solidFill>
                  <a:schemeClr val="bg1"/>
                </a:solidFill>
              </a:rPr>
              <a:t>Nämä toiminnot ovat usein käytännöllisiä, tai jopa välttämättömiä, ne on tärkeää kertoa rehellisesti ja avoimesti raportoidessa tutkimustuloksia.</a:t>
            </a:r>
          </a:p>
          <a:p>
            <a:r>
              <a:rPr lang="fi-FI" altLang="fi-FI" sz="2400" smtClean="0">
                <a:solidFill>
                  <a:schemeClr val="bg1"/>
                </a:solidFill>
              </a:rPr>
              <a:t>Asianmukaiset poistamiset (eksluusiot) tai puuttuvan tiedon korvaamiset (imputoinnit) voivat olla hyviä keinoja vähentää kohinaa muuttamatta signaalia, joka kuvaa tutkittavaa suhdetta tai vaikutusta. </a:t>
            </a:r>
          </a:p>
        </p:txBody>
      </p:sp>
      <p:sp>
        <p:nvSpPr>
          <p:cNvPr id="7171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135CAE-F82A-4FB3-B1E8-A3B4B3418556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7172" name="Tekstiruutu 4"/>
          <p:cNvSpPr txBox="1">
            <a:spLocks noChangeArrowheads="1"/>
          </p:cNvSpPr>
          <p:nvPr/>
        </p:nvSpPr>
        <p:spPr bwMode="auto">
          <a:xfrm>
            <a:off x="2268538" y="6181725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Gardenier and Resnik 2002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 bwMode="auto">
          <a:xfrm>
            <a:off x="488950" y="188913"/>
            <a:ext cx="8145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fi-FI" altLang="fi-FI" sz="4000" kern="0" dirty="0">
                <a:solidFill>
                  <a:schemeClr val="bg1"/>
                </a:solidFill>
              </a:rPr>
              <a:t>Tilastollisten käytäntöjen eettiset ohjeet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1846263" y="188913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1846263" y="1341438"/>
            <a:ext cx="60960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Normaalijakautuneisuus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Visuaalinen tarkastelu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Keskiarvo vs. mediaani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Regressioanalyysin oletus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Muunnokset (logaritmi tms.)</a:t>
            </a:r>
          </a:p>
          <a:p>
            <a:pPr lvl="2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Voivat vaikeuttaa tulkintaa</a:t>
            </a:r>
          </a:p>
        </p:txBody>
      </p:sp>
      <p:sp>
        <p:nvSpPr>
          <p:cNvPr id="8196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EC919F-D36B-4DFC-9D2B-140A5D58A231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8197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1846263" y="188913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1403350" y="1268413"/>
            <a:ext cx="740568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Havaintojen riippumattomuus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Jos hyvin suunniteltu tutkimus ei ole yleensä ongelma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Isoissa tutkimuksissa ei ole ongelma </a:t>
            </a:r>
          </a:p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Mittauksien luotettavuus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Huono luotettavuus vähentää tilastollista voimaa!</a:t>
            </a:r>
          </a:p>
          <a:p>
            <a:pPr>
              <a:lnSpc>
                <a:spcPct val="150000"/>
              </a:lnSpc>
            </a:pPr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AC3CAF-36C9-479D-B0DB-7CA99595F203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9221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1284288" y="1412875"/>
            <a:ext cx="7032625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Homoskedastisuus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Eli varianssin tulisi olla sama muuttujan eri tasoilla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Oletus regressioanalyysissa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Korkea heteroskedastisuus vähentää tilastollista voimaa!</a:t>
            </a:r>
          </a:p>
        </p:txBody>
      </p:sp>
      <p:sp>
        <p:nvSpPr>
          <p:cNvPr id="10244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858E0B-374D-4A46-AFAC-D63777BA83CC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0245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1673225" y="1341438"/>
            <a:ext cx="7013575" cy="41148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Ei-lineariset yhteydet vähentävät voimaa normaalissa regressioanalyysissa</a:t>
            </a:r>
          </a:p>
          <a:p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11268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877232-CDB0-4DAF-8798-58E29D81DA23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1269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31322" r="50000" b="40508"/>
          <a:stretch>
            <a:fillRect/>
          </a:stretch>
        </p:blipFill>
        <p:spPr bwMode="auto">
          <a:xfrm>
            <a:off x="1166813" y="2565400"/>
            <a:ext cx="75199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61DC02-FFDC-4E2E-941C-6E8BDCECC702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1763713" y="981075"/>
            <a:ext cx="5734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i-FI" sz="4800" b="1">
                <a:solidFill>
                  <a:schemeClr val="bg1"/>
                </a:solidFill>
                <a:latin typeface="Arial Narrow" panose="020B0606020202030204" pitchFamily="34" charset="0"/>
              </a:rPr>
              <a:t>CONSORT statement</a:t>
            </a:r>
            <a:endParaRPr lang="en-US" altLang="fi-FI" sz="48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2292" name="Picture 2" descr="https://si0.twimg.com/profile_images/1302242276/Consort-Logo-Graphic-30-12-07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916113"/>
            <a:ext cx="3467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00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008A"/>
      </a:accent6>
      <a:hlink>
        <a:srgbClr val="800000"/>
      </a:hlink>
      <a:folHlink>
        <a:srgbClr val="0000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7067</TotalTime>
  <Words>1318</Words>
  <Application>Microsoft Office PowerPoint</Application>
  <PresentationFormat>Overhead</PresentationFormat>
  <Paragraphs>237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Monotype Sorts</vt:lpstr>
      <vt:lpstr>Times New Roman</vt:lpstr>
      <vt:lpstr>Wingdings</vt:lpstr>
      <vt:lpstr>Angsana New</vt:lpstr>
      <vt:lpstr>Default Design</vt:lpstr>
      <vt:lpstr>PowerPoint Presentation</vt:lpstr>
      <vt:lpstr>Esityksen sisältö</vt:lpstr>
      <vt:lpstr>PowerPoint Presentation</vt:lpstr>
      <vt:lpstr>PowerPoint Presentation</vt:lpstr>
      <vt:lpstr>Testien oletukset</vt:lpstr>
      <vt:lpstr>Testien oletukset</vt:lpstr>
      <vt:lpstr>Testien oletukset</vt:lpstr>
      <vt:lpstr>Testien oletukset</vt:lpstr>
      <vt:lpstr>PowerPoint Presentation</vt:lpstr>
      <vt:lpstr>Satunnaistaminen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Kadon vaikutus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Julkaisuharha</vt:lpstr>
      <vt:lpstr>Non-significant results</vt:lpstr>
      <vt:lpstr>Miten ei tule raportoida ei-merkitseviä tuloksia!</vt:lpstr>
      <vt:lpstr>PowerPoint Presentation</vt:lpstr>
      <vt:lpstr>Kirjallisuutta</vt:lpstr>
    </vt:vector>
  </TitlesOfParts>
  <Company>Oulun yliopisto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longitudinal studies</dc:title>
  <dc:creator>Jouko Miettunen</dc:creator>
  <cp:lastModifiedBy>Jouko Miettunen</cp:lastModifiedBy>
  <cp:revision>355</cp:revision>
  <cp:lastPrinted>2016-11-22T20:29:35Z</cp:lastPrinted>
  <dcterms:created xsi:type="dcterms:W3CDTF">2001-04-23T06:57:17Z</dcterms:created>
  <dcterms:modified xsi:type="dcterms:W3CDTF">2016-11-28T06:03:08Z</dcterms:modified>
</cp:coreProperties>
</file>